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sldIdLst>
    <p:sldId id="277" r:id="rId3"/>
    <p:sldId id="258" r:id="rId4"/>
    <p:sldId id="261" r:id="rId5"/>
    <p:sldId id="276" r:id="rId6"/>
    <p:sldId id="264" r:id="rId7"/>
    <p:sldId id="305" r:id="rId8"/>
    <p:sldId id="310" r:id="rId9"/>
    <p:sldId id="295" r:id="rId10"/>
    <p:sldId id="280" r:id="rId11"/>
    <p:sldId id="303" r:id="rId12"/>
    <p:sldId id="306" r:id="rId13"/>
    <p:sldId id="307" r:id="rId14"/>
    <p:sldId id="272" r:id="rId15"/>
    <p:sldId id="308"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Author Your Presentation" id="{16378913-E5ED-4281-BAF5-F1F938CB0BED}">
          <p14:sldIdLst>
            <p14:sldId id="261"/>
          </p14:sldIdLst>
        </p14:section>
        <p14:section name="Enrich Your Presentation" id="{E2D565D1-BA5E-44E6-A40E-50A644912248}">
          <p14:sldIdLst>
            <p14:sldId id="276"/>
            <p14:sldId id="264"/>
            <p14:sldId id="305"/>
            <p14:sldId id="310"/>
            <p14:sldId id="295"/>
            <p14:sldId id="280"/>
          </p14:sldIdLst>
        </p14:section>
        <p14:section name="Deliver Your Presentation" id="{71D59651-8EFA-4415-9623-98B4C4A8699C}">
          <p14:sldIdLst>
            <p14:sldId id="303"/>
            <p14:sldId id="306"/>
            <p14:sldId id="307"/>
            <p14:sldId id="272"/>
            <p14:sldId id="308"/>
            <p14:sldId id="282"/>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p:scale>
          <a:sx n="75" d="100"/>
          <a:sy n="75" d="100"/>
        </p:scale>
        <p:origin x="-402"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9/11/2013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13056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9/11/2013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9/11/2013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9/11/2013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9/11/2013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9/11/2013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9/11/2013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9/11/2013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9/11/2013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9/11/2013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9/11/2013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9/11/2013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9/11/2013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English I</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smtClean="0">
                <a:solidFill>
                  <a:srgbClr val="7BCF27"/>
                </a:solidFill>
                <a:latin typeface="Calibri" pitchFamily="34" charset="0"/>
              </a:rPr>
              <a:t>Introducing</a:t>
            </a:r>
            <a:r>
              <a:rPr lang="en-US" sz="2400" b="0" dirty="0">
                <a:solidFill>
                  <a:srgbClr val="262626"/>
                </a:solidFill>
              </a:rPr>
              <a:t/>
            </a:r>
            <a:br>
              <a:rPr lang="en-US" sz="2400" b="0" dirty="0">
                <a:solidFill>
                  <a:srgbClr val="262626"/>
                </a:solidFill>
              </a:rPr>
            </a:br>
            <a:r>
              <a:rPr lang="en-US" sz="5600" b="0" dirty="0" smtClean="0">
                <a:solidFill>
                  <a:prstClr val="white"/>
                </a:solidFill>
              </a:rPr>
              <a:t>Post From The Past</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897380"/>
            <a:ext cx="8409876" cy="3512820"/>
          </a:xfrm>
          <a:prstGeom prst="rect">
            <a:avLst/>
          </a:prstGeom>
          <a:noFill/>
        </p:spPr>
        <p:txBody>
          <a:bodyPr wrap="square" lIns="91440" rtlCol="0">
            <a:normAutofit/>
          </a:bodyPr>
          <a:lstStyle/>
          <a:p>
            <a:r>
              <a:rPr lang="en-US" sz="3600" dirty="0"/>
              <a:t>This first project is a presentation that describes you, your family and anything you want to tell about yourself through a narrative.  Your grade will be based upon the 9P: Experience/Event Narrative Writing Scale.  Your project will be two parts.  </a:t>
            </a: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Post From The Past</a:t>
            </a:r>
            <a:endParaRPr lang="en-US" sz="5500" b="1" spc="-150" dirty="0">
              <a:solidFill>
                <a:prstClr val="white">
                  <a:lumMod val="85000"/>
                </a:prstClr>
              </a:solidFill>
              <a:latin typeface="Arial" pitchFamily="34" charset="0"/>
              <a:cs typeface="Arial" pitchFamily="34" charset="0"/>
            </a:endParaRPr>
          </a:p>
        </p:txBody>
      </p:sp>
      <p:sp>
        <p:nvSpPr>
          <p:cNvPr id="18" name="Title 3"/>
          <p:cNvSpPr txBox="1">
            <a:spLocks/>
          </p:cNvSpPr>
          <p:nvPr/>
        </p:nvSpPr>
        <p:spPr>
          <a:xfrm>
            <a:off x="152400" y="5791200"/>
            <a:ext cx="8991600" cy="1100667"/>
          </a:xfrm>
          <a:prstGeom prst="rect">
            <a:avLst/>
          </a:prstGeom>
          <a:noFill/>
          <a:ln>
            <a:noFill/>
          </a:ln>
        </p:spPr>
        <p:txBody>
          <a:bodyPr vert="horz" lIns="91440" tIns="45720" rIns="91440" bIns="45720" rtlCol="0" anchor="ctr">
            <a:normAutofit fontScale="40000" lnSpcReduction="2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4400" dirty="0" smtClean="0">
                <a:solidFill>
                  <a:srgbClr val="FF0000"/>
                </a:solidFill>
              </a:rPr>
              <a:t>Learning Target: </a:t>
            </a:r>
            <a:r>
              <a:rPr lang="en-US" sz="5600" b="1" dirty="0" smtClean="0">
                <a:solidFill>
                  <a:srgbClr val="FF0000"/>
                </a:solidFill>
                <a:latin typeface="Arial" pitchFamily="34" charset="0"/>
                <a:cs typeface="Arial" pitchFamily="34" charset="0"/>
              </a:rPr>
              <a:t>Writers will create engaging narratives to share a personal experience or perspective of the world</a:t>
            </a:r>
            <a:endParaRPr lang="en-US" sz="5600" b="1" dirty="0">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897380"/>
            <a:ext cx="8409876" cy="3512820"/>
          </a:xfrm>
          <a:prstGeom prst="rect">
            <a:avLst/>
          </a:prstGeom>
          <a:noFill/>
        </p:spPr>
        <p:txBody>
          <a:bodyPr wrap="square" lIns="91440" rtlCol="0">
            <a:normAutofit fontScale="77500" lnSpcReduction="20000"/>
          </a:bodyPr>
          <a:lstStyle/>
          <a:p>
            <a:r>
              <a:rPr lang="en-US" sz="3600" dirty="0"/>
              <a:t>The first part is the written portion; in this you will share your experience of being a teenager in 2013 with the future by writing a letter to the future you in 2043.  You should include details about how you spend your time each day, hobbies, television shows or movies you like, music that you listen to, the books or blogs you like to read, the video games you like to play, and anything else that you think will help the future you to remember what it was like to be you in 2013. </a:t>
            </a: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Post From The Past</a:t>
            </a:r>
            <a:endParaRPr lang="en-US" sz="5500" b="1" spc="-150" dirty="0">
              <a:solidFill>
                <a:prstClr val="white">
                  <a:lumMod val="85000"/>
                </a:prstClr>
              </a:solidFill>
              <a:latin typeface="Arial" pitchFamily="34" charset="0"/>
              <a:cs typeface="Arial" pitchFamily="34" charset="0"/>
            </a:endParaRPr>
          </a:p>
        </p:txBody>
      </p:sp>
      <p:sp>
        <p:nvSpPr>
          <p:cNvPr id="5" name="Title 3"/>
          <p:cNvSpPr txBox="1">
            <a:spLocks/>
          </p:cNvSpPr>
          <p:nvPr/>
        </p:nvSpPr>
        <p:spPr>
          <a:xfrm>
            <a:off x="152400" y="5791200"/>
            <a:ext cx="8991600" cy="1100667"/>
          </a:xfrm>
          <a:prstGeom prst="rect">
            <a:avLst/>
          </a:prstGeom>
          <a:noFill/>
          <a:ln>
            <a:noFill/>
          </a:ln>
        </p:spPr>
        <p:txBody>
          <a:bodyPr vert="horz" lIns="91440" tIns="45720" rIns="91440" bIns="45720" rtlCol="0" anchor="ctr">
            <a:normAutofit fontScale="40000" lnSpcReduction="2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4400" dirty="0" smtClean="0">
                <a:solidFill>
                  <a:srgbClr val="FF0000"/>
                </a:solidFill>
              </a:rPr>
              <a:t>Learning Target: </a:t>
            </a:r>
            <a:r>
              <a:rPr lang="en-US" sz="5600" b="1" dirty="0" smtClean="0">
                <a:solidFill>
                  <a:srgbClr val="FF0000"/>
                </a:solidFill>
                <a:latin typeface="Arial" pitchFamily="34" charset="0"/>
                <a:cs typeface="Arial" pitchFamily="34" charset="0"/>
              </a:rPr>
              <a:t>Writers will create engaging narratives to share a personal experience or perspective of the world</a:t>
            </a:r>
            <a:endParaRPr lang="en-US" sz="5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543502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897380"/>
            <a:ext cx="8409876" cy="3512820"/>
          </a:xfrm>
          <a:prstGeom prst="rect">
            <a:avLst/>
          </a:prstGeom>
          <a:noFill/>
        </p:spPr>
        <p:txBody>
          <a:bodyPr wrap="square" lIns="91440" rtlCol="0">
            <a:normAutofit fontScale="92500" lnSpcReduction="20000"/>
          </a:bodyPr>
          <a:lstStyle/>
          <a:p>
            <a:r>
              <a:rPr lang="en-US" sz="3600" dirty="0"/>
              <a:t>The second part of this project will be a visual aid in which you will create a collage or visual time capsule of the details you include in your narrative.  You should include a photo of yourself as well, so that the future you can reminisce. To create your collage you may use any one of the following tools, </a:t>
            </a:r>
            <a:r>
              <a:rPr lang="en-US" sz="3600" dirty="0" err="1"/>
              <a:t>Glogster.com</a:t>
            </a:r>
            <a:r>
              <a:rPr lang="en-US" sz="3600" dirty="0"/>
              <a:t>, </a:t>
            </a:r>
            <a:r>
              <a:rPr lang="en-US" sz="3600" dirty="0" err="1"/>
              <a:t>ThinkLink.com</a:t>
            </a:r>
            <a:r>
              <a:rPr lang="en-US" sz="3600" dirty="0"/>
              <a:t>, </a:t>
            </a:r>
            <a:r>
              <a:rPr lang="en-US" sz="3600" dirty="0" err="1"/>
              <a:t>Prezi.com</a:t>
            </a:r>
            <a:r>
              <a:rPr lang="en-US" sz="3600" dirty="0"/>
              <a:t> or PowerPoint.</a:t>
            </a: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Post From The Past</a:t>
            </a:r>
            <a:endParaRPr lang="en-US" sz="5500" b="1" spc="-150" dirty="0">
              <a:solidFill>
                <a:prstClr val="white">
                  <a:lumMod val="85000"/>
                </a:prstClr>
              </a:solidFill>
              <a:latin typeface="Arial" pitchFamily="34" charset="0"/>
              <a:cs typeface="Arial" pitchFamily="34" charset="0"/>
            </a:endParaRPr>
          </a:p>
        </p:txBody>
      </p:sp>
      <p:sp>
        <p:nvSpPr>
          <p:cNvPr id="5" name="Title 3"/>
          <p:cNvSpPr txBox="1">
            <a:spLocks/>
          </p:cNvSpPr>
          <p:nvPr/>
        </p:nvSpPr>
        <p:spPr>
          <a:xfrm>
            <a:off x="152400" y="5791200"/>
            <a:ext cx="8991600" cy="1100667"/>
          </a:xfrm>
          <a:prstGeom prst="rect">
            <a:avLst/>
          </a:prstGeom>
          <a:noFill/>
          <a:ln>
            <a:noFill/>
          </a:ln>
        </p:spPr>
        <p:txBody>
          <a:bodyPr vert="horz" lIns="91440" tIns="45720" rIns="91440" bIns="45720" rtlCol="0" anchor="ctr">
            <a:normAutofit fontScale="40000" lnSpcReduction="2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4400" dirty="0" smtClean="0">
                <a:solidFill>
                  <a:srgbClr val="FF0000"/>
                </a:solidFill>
              </a:rPr>
              <a:t>Learning Target: </a:t>
            </a:r>
            <a:r>
              <a:rPr lang="en-US" sz="5600" b="1" dirty="0" smtClean="0">
                <a:solidFill>
                  <a:srgbClr val="FF0000"/>
                </a:solidFill>
                <a:latin typeface="Arial" pitchFamily="34" charset="0"/>
                <a:cs typeface="Arial" pitchFamily="34" charset="0"/>
              </a:rPr>
              <a:t>Writers will create engaging narratives to share a personal experience or perspective of the world</a:t>
            </a:r>
            <a:endParaRPr lang="en-US" sz="5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1299496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1143000"/>
            <a:ext cx="8458200" cy="5562600"/>
          </a:xfrm>
          <a:prstGeom prst="rect">
            <a:avLst/>
          </a:prstGeom>
          <a:noFill/>
        </p:spPr>
        <p:txBody>
          <a:bodyPr wrap="square" rtlCol="0">
            <a:normAutofit/>
          </a:bodyPr>
          <a:lstStyle/>
          <a:p>
            <a:r>
              <a:rPr lang="en-US" sz="2400" b="1" dirty="0" smtClean="0">
                <a:latin typeface="Wingdings"/>
              </a:rPr>
              <a:t>q </a:t>
            </a:r>
            <a:r>
              <a:rPr lang="en-US" sz="2400" b="1" dirty="0" smtClean="0"/>
              <a:t>I </a:t>
            </a:r>
            <a:r>
              <a:rPr lang="en-US" sz="2400" b="1" dirty="0"/>
              <a:t>can</a:t>
            </a:r>
            <a:r>
              <a:rPr lang="en-US" sz="2400" dirty="0"/>
              <a:t> write clear and coherent narratives to develop stories that retell real or imagined experiences or events that clearly address the writing prompt or purpose and audience.</a:t>
            </a:r>
          </a:p>
          <a:p>
            <a:r>
              <a:rPr lang="en-US" sz="2400" b="1" dirty="0" smtClean="0">
                <a:latin typeface="Wingdings"/>
              </a:rPr>
              <a:t>q </a:t>
            </a:r>
            <a:r>
              <a:rPr lang="en-US" sz="2400" b="1" dirty="0" smtClean="0"/>
              <a:t>I </a:t>
            </a:r>
            <a:r>
              <a:rPr lang="en-US" sz="2400" b="1" dirty="0"/>
              <a:t>can</a:t>
            </a:r>
            <a:r>
              <a:rPr lang="en-US" sz="2400" dirty="0"/>
              <a:t> use well-chosen details and structure events to follow a clear plot structure or follow clear organizational structure. </a:t>
            </a:r>
          </a:p>
          <a:p>
            <a:r>
              <a:rPr lang="en-US" sz="2400" b="1" dirty="0" smtClean="0">
                <a:latin typeface="Wingdings"/>
              </a:rPr>
              <a:t>q </a:t>
            </a:r>
            <a:r>
              <a:rPr lang="en-US" sz="2400" b="1" dirty="0" smtClean="0"/>
              <a:t>I </a:t>
            </a:r>
            <a:r>
              <a:rPr lang="en-US" sz="2400" b="1" dirty="0"/>
              <a:t>can</a:t>
            </a:r>
            <a:r>
              <a:rPr lang="en-US" sz="2400" dirty="0"/>
              <a:t> use a tone that is appropriate to the writing prompt.</a:t>
            </a:r>
          </a:p>
          <a:p>
            <a:r>
              <a:rPr lang="en-US" sz="2400" b="1" dirty="0" smtClean="0">
                <a:latin typeface="Wingdings"/>
              </a:rPr>
              <a:t>q </a:t>
            </a:r>
            <a:r>
              <a:rPr lang="en-US" sz="2400" b="1" dirty="0" smtClean="0"/>
              <a:t>I </a:t>
            </a:r>
            <a:r>
              <a:rPr lang="en-US" sz="2400" b="1" dirty="0"/>
              <a:t>can</a:t>
            </a:r>
            <a:r>
              <a:rPr lang="en-US" sz="2400" dirty="0"/>
              <a:t> write a clear introduction, body and conclusion.  I can follow the conventions of spelling, grammar, sentence and paragraph structure.</a:t>
            </a:r>
          </a:p>
          <a:p>
            <a:r>
              <a:rPr lang="en-US" sz="2400" b="1" dirty="0" smtClean="0">
                <a:latin typeface="Wingdings"/>
              </a:rPr>
              <a:t>q </a:t>
            </a:r>
            <a:r>
              <a:rPr lang="en-US" sz="2400" b="1" dirty="0" smtClean="0"/>
              <a:t>I </a:t>
            </a:r>
            <a:r>
              <a:rPr lang="en-US" sz="2400" b="1" dirty="0"/>
              <a:t>can</a:t>
            </a:r>
            <a:r>
              <a:rPr lang="en-US" sz="2400" dirty="0"/>
              <a:t> write to engage and orient the reader by setting out a problem, situation or observation; establish point of view, use narrative techniques such as dialogue, pacing, description, telling details and sensory language, or multiple plot lines, to convey experiences and develop complex characters.</a:t>
            </a:r>
          </a:p>
        </p:txBody>
      </p:sp>
      <p:sp>
        <p:nvSpPr>
          <p:cNvPr id="5" name="Title 4"/>
          <p:cNvSpPr>
            <a:spLocks noGrp="1"/>
          </p:cNvSpPr>
          <p:nvPr>
            <p:ph type="title"/>
          </p:nvPr>
        </p:nvSpPr>
        <p:spPr>
          <a:xfrm>
            <a:off x="33867" y="304800"/>
            <a:ext cx="8686800" cy="1095600"/>
          </a:xfrm>
        </p:spPr>
        <p:txBody>
          <a:bodyPr>
            <a:noAutofit/>
          </a:bodyPr>
          <a:lstStyle/>
          <a:p>
            <a:pPr lvl="0" algn="ctr">
              <a:lnSpc>
                <a:spcPct val="80000"/>
              </a:lnSpc>
              <a:spcBef>
                <a:spcPts val="0"/>
              </a:spcBef>
            </a:pPr>
            <a:r>
              <a:rPr lang="en-US" sz="4800" dirty="0" smtClean="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Scale 9: Experience/Event Narrative Writing</a:t>
            </a:r>
            <a: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
            </a:r>
            <a:b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b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1143000"/>
            <a:ext cx="8458200" cy="5562600"/>
          </a:xfrm>
          <a:prstGeom prst="rect">
            <a:avLst/>
          </a:prstGeom>
          <a:noFill/>
        </p:spPr>
        <p:txBody>
          <a:bodyPr wrap="square" rtlCol="0">
            <a:normAutofit/>
          </a:bodyPr>
          <a:lstStyle/>
          <a:p>
            <a:endParaRPr lang="en-US" sz="2400" dirty="0"/>
          </a:p>
        </p:txBody>
      </p:sp>
      <p:sp>
        <p:nvSpPr>
          <p:cNvPr id="5" name="Title 4"/>
          <p:cNvSpPr>
            <a:spLocks noGrp="1"/>
          </p:cNvSpPr>
          <p:nvPr>
            <p:ph type="title"/>
          </p:nvPr>
        </p:nvSpPr>
        <p:spPr>
          <a:xfrm>
            <a:off x="33867" y="304800"/>
            <a:ext cx="8686800" cy="1095600"/>
          </a:xfrm>
        </p:spPr>
        <p:txBody>
          <a:bodyPr>
            <a:noAutofit/>
          </a:bodyPr>
          <a:lstStyle/>
          <a:p>
            <a:pPr lvl="0" algn="ctr">
              <a:lnSpc>
                <a:spcPct val="80000"/>
              </a:lnSpc>
              <a:spcBef>
                <a:spcPts val="0"/>
              </a:spcBef>
            </a:pPr>
            <a:r>
              <a:rPr lang="en-US" sz="4800" dirty="0" smtClean="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Scale 9: Experience/Event Narrative Writing</a:t>
            </a:r>
            <a: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t/>
            </a:r>
            <a:br>
              <a:rPr lang="en-US" sz="7200" dirty="0">
                <a:ln>
                  <a:gradFill>
                    <a:gsLst>
                      <a:gs pos="0">
                        <a:prstClr val="white"/>
                      </a:gs>
                      <a:gs pos="50000">
                        <a:prstClr val="white">
                          <a:lumMod val="75000"/>
                        </a:prstClr>
                      </a:gs>
                    </a:gsLst>
                    <a:lin ang="5400000" scaled="0"/>
                  </a:gradFill>
                </a:ln>
                <a:gradFill>
                  <a:gsLst>
                    <a:gs pos="11000">
                      <a:prstClr val="white">
                        <a:lumMod val="75000"/>
                      </a:prstClr>
                    </a:gs>
                    <a:gs pos="91000">
                      <a:prstClr val="white"/>
                    </a:gs>
                  </a:gsLst>
                  <a:lin ang="16200000" scaled="1"/>
                </a:gradFill>
              </a:rPr>
            </a:br>
            <a:endParaRPr lang="en-US" sz="4000" dirty="0"/>
          </a:p>
        </p:txBody>
      </p:sp>
      <p:pic>
        <p:nvPicPr>
          <p:cNvPr id="2" name="Picture 1" descr="Screen shot 2013-09-11 at 9.47.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2" y="1219200"/>
            <a:ext cx="9127068" cy="5625848"/>
          </a:xfrm>
          <a:prstGeom prst="rect">
            <a:avLst/>
          </a:prstGeom>
        </p:spPr>
      </p:pic>
    </p:spTree>
    <p:extLst>
      <p:ext uri="{BB962C8B-B14F-4D97-AF65-F5344CB8AC3E}">
        <p14:creationId xmlns:p14="http://schemas.microsoft.com/office/powerpoint/2010/main" val="231780384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a:bodyPr>
          <a:lstStyle/>
          <a:p>
            <a:pPr>
              <a:lnSpc>
                <a:spcPct val="80000"/>
              </a:lnSpc>
            </a:pPr>
            <a:r>
              <a:rPr lang="en-US" sz="3200" b="1" dirty="0" smtClean="0">
                <a:solidFill>
                  <a:prstClr val="white"/>
                </a:solidFill>
              </a:rPr>
              <a:t>Questions?</a:t>
            </a:r>
            <a:endParaRPr lang="en-US" sz="3200" dirty="0">
              <a:solidFill>
                <a:prstClr val="white"/>
              </a:solidFill>
            </a:endParaRPr>
          </a:p>
        </p:txBody>
      </p:sp>
      <p:sp>
        <p:nvSpPr>
          <p:cNvPr id="13" name="Title 3"/>
          <p:cNvSpPr txBox="1">
            <a:spLocks/>
          </p:cNvSpPr>
          <p:nvPr/>
        </p:nvSpPr>
        <p:spPr>
          <a:xfrm>
            <a:off x="3429000" y="4495800"/>
            <a:ext cx="5715000" cy="2396067"/>
          </a:xfrm>
          <a:prstGeom prst="rect">
            <a:avLst/>
          </a:prstGeom>
          <a:noFill/>
          <a:ln>
            <a:noFill/>
          </a:ln>
        </p:spPr>
        <p:txBody>
          <a:bodyPr vert="horz" lIns="91440" tIns="45720" rIns="91440" bIns="45720" rtlCol="0" anchor="ctr">
            <a:normAutofit fontScale="62500" lnSpcReduction="2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4400" dirty="0" smtClean="0">
                <a:solidFill>
                  <a:srgbClr val="FF0000"/>
                </a:solidFill>
              </a:rPr>
              <a:t>Learning Target: </a:t>
            </a:r>
            <a:r>
              <a:rPr lang="en-US" sz="5600" b="1" dirty="0" smtClean="0">
                <a:solidFill>
                  <a:srgbClr val="FF0000"/>
                </a:solidFill>
                <a:latin typeface="Arial" pitchFamily="34" charset="0"/>
                <a:cs typeface="Arial" pitchFamily="34" charset="0"/>
              </a:rPr>
              <a:t>Writers will create engaging narratives to share a personal experience or perspective of the world</a:t>
            </a:r>
            <a:endParaRPr lang="en-US" sz="5600" b="1" dirty="0">
              <a:solidFill>
                <a:srgbClr val="FF0000"/>
              </a:solidFill>
              <a:latin typeface="Arial" pitchFamily="34" charset="0"/>
              <a:cs typeface="Arial" pitchFamily="34" charset="0"/>
            </a:endParaRPr>
          </a:p>
        </p:txBody>
      </p:sp>
      <p:pic>
        <p:nvPicPr>
          <p:cNvPr id="4" name="Content Placeholder 3" descr="spinning apple.jpg"/>
          <p:cNvPicPr>
            <a:picLocks noGrp="1" noChangeAspect="1"/>
          </p:cNvPicPr>
          <p:nvPr>
            <p:ph idx="1"/>
          </p:nvPr>
        </p:nvPicPr>
        <p:blipFill>
          <a:blip r:embed="rId4" cstate="email">
            <a:extLst>
              <a:ext uri="{28A0092B-C50C-407E-A947-70E740481C1C}">
                <a14:useLocalDpi xmlns:a14="http://schemas.microsoft.com/office/drawing/2010/main" val="0"/>
              </a:ext>
            </a:extLst>
          </a:blip>
          <a:srcRect l="8121" r="8121"/>
          <a:stretch>
            <a:fillRect/>
          </a:stretch>
        </p:blipFill>
        <p:spPr>
          <a:xfrm>
            <a:off x="33867" y="152400"/>
            <a:ext cx="3359150" cy="3505200"/>
          </a:xfr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Expectations</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The Class Rules</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3" name="Group 2"/>
          <p:cNvGrpSpPr/>
          <p:nvPr/>
        </p:nvGrpSpPr>
        <p:grpSpPr>
          <a:xfrm>
            <a:off x="92692" y="1510073"/>
            <a:ext cx="8631954" cy="2834040"/>
            <a:chOff x="92692" y="1510073"/>
            <a:chExt cx="8631954" cy="2834040"/>
          </a:xfrm>
        </p:grpSpPr>
        <p:sp>
          <p:nvSpPr>
            <p:cNvPr id="6" name="Oval 5"/>
            <p:cNvSpPr/>
            <p:nvPr/>
          </p:nvSpPr>
          <p:spPr>
            <a:xfrm>
              <a:off x="92692" y="1898826"/>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452084" y="1510073"/>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154108" y="2514600"/>
              <a:ext cx="1931160" cy="834330"/>
            </a:xfrm>
            <a:prstGeom prst="rect">
              <a:avLst/>
            </a:prstGeom>
            <a:noFill/>
          </p:spPr>
          <p:txBody>
            <a:bodyPr wrap="square" rtlCol="0">
              <a:normAutofit fontScale="85000" lnSpcReduction="20000"/>
            </a:bodyPr>
            <a:lstStyle/>
            <a:p>
              <a:pPr algn="ctr">
                <a:lnSpc>
                  <a:spcPct val="80000"/>
                </a:lnSpc>
              </a:pPr>
              <a:r>
                <a:rPr lang="en-US" sz="2400" b="1" spc="60" dirty="0">
                  <a:solidFill>
                    <a:schemeClr val="bg1"/>
                  </a:solidFill>
                  <a:effectLst>
                    <a:outerShdw blurRad="50800" dist="25400" dir="5400000" algn="t" rotWithShape="0">
                      <a:prstClr val="black">
                        <a:alpha val="15000"/>
                      </a:prstClr>
                    </a:outerShdw>
                  </a:effectLst>
                </a:rPr>
                <a:t>I will be an a </a:t>
              </a:r>
              <a:r>
                <a:rPr lang="en-US" sz="2400" b="1" u="sng" spc="60" dirty="0">
                  <a:solidFill>
                    <a:schemeClr val="bg1"/>
                  </a:solidFill>
                  <a:effectLst>
                    <a:outerShdw blurRad="50800" dist="25400" dir="5400000" algn="t" rotWithShape="0">
                      <a:prstClr val="black">
                        <a:alpha val="15000"/>
                      </a:prstClr>
                    </a:outerShdw>
                  </a:effectLst>
                </a:rPr>
                <a:t>active</a:t>
              </a:r>
              <a:r>
                <a:rPr lang="en-US" sz="2400" b="1" spc="60" dirty="0">
                  <a:solidFill>
                    <a:schemeClr val="bg1"/>
                  </a:solidFill>
                  <a:effectLst>
                    <a:outerShdw blurRad="50800" dist="25400" dir="5400000" algn="t" rotWithShape="0">
                      <a:prstClr val="black">
                        <a:alpha val="15000"/>
                      </a:prstClr>
                    </a:outerShdw>
                  </a:effectLst>
                </a:rPr>
                <a:t> participant in class</a:t>
              </a:r>
              <a:endParaRPr lang="en-US" sz="2400" b="1" dirty="0">
                <a:solidFill>
                  <a:schemeClr val="bg1"/>
                </a:solidFill>
                <a:effectLst>
                  <a:outerShdw blurRad="50800" dist="25400" dir="5400000" algn="t" rotWithShape="0">
                    <a:prstClr val="black">
                      <a:alpha val="15000"/>
                    </a:prstClr>
                  </a:outerShdw>
                </a:effectLst>
              </a:endParaRPr>
            </a:p>
          </p:txBody>
        </p:sp>
        <p:sp>
          <p:nvSpPr>
            <p:cNvPr id="4" name="Oval 3"/>
            <p:cNvSpPr/>
            <p:nvPr/>
          </p:nvSpPr>
          <p:spPr>
            <a:xfrm>
              <a:off x="2208664" y="1926920"/>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2599332" y="1572654"/>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2267236" y="2682096"/>
              <a:ext cx="1931160" cy="880015"/>
            </a:xfrm>
            <a:prstGeom prst="rect">
              <a:avLst/>
            </a:prstGeom>
            <a:noFill/>
          </p:spPr>
          <p:txBody>
            <a:bodyPr wrap="square" rtlCol="0">
              <a:normAutofit lnSpcReduction="10000"/>
            </a:bodyPr>
            <a:lstStyle/>
            <a:p>
              <a:pPr algn="ctr">
                <a:lnSpc>
                  <a:spcPct val="80000"/>
                </a:lnSpc>
              </a:pPr>
              <a:r>
                <a:rPr lang="en-US" sz="2300" b="1" spc="60" dirty="0">
                  <a:solidFill>
                    <a:schemeClr val="bg1"/>
                  </a:solidFill>
                  <a:effectLst>
                    <a:outerShdw blurRad="50800" dist="25400" dir="5400000" algn="t" rotWithShape="0">
                      <a:prstClr val="black">
                        <a:alpha val="15000"/>
                      </a:prstClr>
                    </a:outerShdw>
                  </a:effectLst>
                </a:rPr>
                <a:t>I will come </a:t>
              </a:r>
              <a:r>
                <a:rPr lang="en-US" sz="2300" b="1" u="sng" spc="60" dirty="0">
                  <a:solidFill>
                    <a:schemeClr val="bg1"/>
                  </a:solidFill>
                  <a:effectLst>
                    <a:outerShdw blurRad="50800" dist="25400" dir="5400000" algn="t" rotWithShape="0">
                      <a:prstClr val="black">
                        <a:alpha val="15000"/>
                      </a:prstClr>
                    </a:outerShdw>
                  </a:effectLst>
                </a:rPr>
                <a:t>prepared</a:t>
              </a:r>
              <a:r>
                <a:rPr lang="en-US" sz="2300" b="1" spc="60" dirty="0">
                  <a:solidFill>
                    <a:schemeClr val="bg1"/>
                  </a:solidFill>
                  <a:effectLst>
                    <a:outerShdw blurRad="50800" dist="25400" dir="5400000" algn="t" rotWithShape="0">
                      <a:prstClr val="black">
                        <a:alpha val="15000"/>
                      </a:prstClr>
                    </a:outerShdw>
                  </a:effectLst>
                </a:rPr>
                <a:t> to class</a:t>
              </a:r>
              <a:endParaRPr lang="en-US" sz="2300" b="1" dirty="0">
                <a:solidFill>
                  <a:schemeClr val="bg1"/>
                </a:solidFill>
                <a:effectLst>
                  <a:outerShdw blurRad="50800" dist="25400" dir="5400000" algn="t" rotWithShape="0">
                    <a:prstClr val="black">
                      <a:alpha val="15000"/>
                    </a:prstClr>
                  </a:outerShdw>
                </a:effectLst>
              </a:endParaRPr>
            </a:p>
          </p:txBody>
        </p:sp>
        <p:sp>
          <p:nvSpPr>
            <p:cNvPr id="5" name="Oval 4"/>
            <p:cNvSpPr/>
            <p:nvPr/>
          </p:nvSpPr>
          <p:spPr>
            <a:xfrm>
              <a:off x="4467750" y="1938786"/>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4864754" y="1572654"/>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4554960" y="2514600"/>
              <a:ext cx="1931160" cy="1128143"/>
            </a:xfrm>
            <a:prstGeom prst="rect">
              <a:avLst/>
            </a:prstGeom>
            <a:noFill/>
          </p:spPr>
          <p:txBody>
            <a:bodyPr wrap="square" rtlCol="0">
              <a:normAutofit fontScale="92500" lnSpcReduction="20000"/>
            </a:bodyPr>
            <a:lstStyle/>
            <a:p>
              <a:pPr algn="ctr">
                <a:lnSpc>
                  <a:spcPct val="80000"/>
                </a:lnSpc>
              </a:pPr>
              <a:r>
                <a:rPr lang="en-US" sz="2300" b="1" spc="60" dirty="0">
                  <a:solidFill>
                    <a:schemeClr val="bg1"/>
                  </a:solidFill>
                  <a:effectLst>
                    <a:outerShdw blurRad="50800" dist="25400" dir="5400000" algn="t" rotWithShape="0">
                      <a:prstClr val="black">
                        <a:alpha val="15000"/>
                      </a:prstClr>
                    </a:outerShdw>
                  </a:effectLst>
                </a:rPr>
                <a:t>I will </a:t>
              </a:r>
              <a:r>
                <a:rPr lang="en-US" sz="2300" b="1" u="sng" spc="60" dirty="0">
                  <a:solidFill>
                    <a:schemeClr val="bg1"/>
                  </a:solidFill>
                  <a:effectLst>
                    <a:outerShdw blurRad="50800" dist="25400" dir="5400000" algn="t" rotWithShape="0">
                      <a:prstClr val="black">
                        <a:alpha val="15000"/>
                      </a:prstClr>
                    </a:outerShdw>
                  </a:effectLst>
                </a:rPr>
                <a:t>respect</a:t>
              </a:r>
              <a:r>
                <a:rPr lang="en-US" sz="2300" b="1" spc="60" dirty="0">
                  <a:solidFill>
                    <a:schemeClr val="bg1"/>
                  </a:solidFill>
                  <a:effectLst>
                    <a:outerShdw blurRad="50800" dist="25400" dir="5400000" algn="t" rotWithShape="0">
                      <a:prstClr val="black">
                        <a:alpha val="15000"/>
                      </a:prstClr>
                    </a:outerShdw>
                  </a:effectLst>
                </a:rPr>
                <a:t> other students, teachers, and myself.</a:t>
              </a:r>
              <a:endParaRPr lang="en-US" sz="2300" b="1" dirty="0">
                <a:solidFill>
                  <a:schemeClr val="bg1"/>
                </a:solidFill>
                <a:effectLst>
                  <a:outerShdw blurRad="50800" dist="25400" dir="5400000" algn="t" rotWithShape="0">
                    <a:prstClr val="black">
                      <a:alpha val="15000"/>
                    </a:prstClr>
                  </a:outerShdw>
                </a:effectLst>
              </a:endParaRPr>
            </a:p>
          </p:txBody>
        </p:sp>
        <p:sp>
          <p:nvSpPr>
            <p:cNvPr id="25" name="Oval 24"/>
            <p:cNvSpPr/>
            <p:nvPr/>
          </p:nvSpPr>
          <p:spPr>
            <a:xfrm>
              <a:off x="6667246" y="2001811"/>
              <a:ext cx="2057400" cy="20574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endParaRPr lang="en-US" dirty="0"/>
            </a:p>
          </p:txBody>
        </p:sp>
        <p:sp>
          <p:nvSpPr>
            <p:cNvPr id="27" name="TextBox 26"/>
            <p:cNvSpPr txBox="1"/>
            <p:nvPr/>
          </p:nvSpPr>
          <p:spPr>
            <a:xfrm>
              <a:off x="7064250" y="1635679"/>
              <a:ext cx="1219200" cy="2708434"/>
            </a:xfrm>
            <a:prstGeom prst="rect">
              <a:avLst/>
            </a:prstGeom>
            <a:noFill/>
          </p:spPr>
          <p:txBody>
            <a:bodyPr wrap="square" rtlCol="0">
              <a:spAutoFit/>
            </a:bodyPr>
            <a:lstStyle/>
            <a:p>
              <a:r>
                <a:rPr lang="en-US" sz="17000" b="1" dirty="0">
                  <a:solidFill>
                    <a:schemeClr val="bg1">
                      <a:lumMod val="65000"/>
                      <a:alpha val="64000"/>
                    </a:schemeClr>
                  </a:solidFill>
                  <a:latin typeface="+mj-lt"/>
                  <a:cs typeface="Arial" pitchFamily="34" charset="0"/>
                </a:rPr>
                <a:t>4</a:t>
              </a:r>
            </a:p>
          </p:txBody>
        </p:sp>
        <p:sp>
          <p:nvSpPr>
            <p:cNvPr id="28" name="TextBox 27"/>
            <p:cNvSpPr txBox="1"/>
            <p:nvPr/>
          </p:nvSpPr>
          <p:spPr>
            <a:xfrm>
              <a:off x="6754456" y="2514600"/>
              <a:ext cx="1931160" cy="1217245"/>
            </a:xfrm>
            <a:prstGeom prst="rect">
              <a:avLst/>
            </a:prstGeom>
            <a:noFill/>
          </p:spPr>
          <p:txBody>
            <a:bodyPr wrap="square" rtlCol="0">
              <a:normAutofit fontScale="92500" lnSpcReduction="10000"/>
            </a:bodyPr>
            <a:lstStyle/>
            <a:p>
              <a:pPr algn="ctr">
                <a:lnSpc>
                  <a:spcPct val="80000"/>
                </a:lnSpc>
              </a:pPr>
              <a:r>
                <a:rPr lang="en-US" sz="2300" b="1" spc="60" dirty="0">
                  <a:solidFill>
                    <a:schemeClr val="bg1"/>
                  </a:solidFill>
                  <a:effectLst>
                    <a:outerShdw blurRad="50800" dist="25400" dir="5400000" algn="t" rotWithShape="0">
                      <a:prstClr val="black">
                        <a:alpha val="15000"/>
                      </a:prstClr>
                    </a:outerShdw>
                  </a:effectLst>
                </a:rPr>
                <a:t>I will push myself to </a:t>
              </a:r>
              <a:r>
                <a:rPr lang="en-US" sz="2300" b="1" u="sng" spc="60" dirty="0">
                  <a:solidFill>
                    <a:schemeClr val="bg1"/>
                  </a:solidFill>
                  <a:effectLst>
                    <a:outerShdw blurRad="50800" dist="25400" dir="5400000" algn="t" rotWithShape="0">
                      <a:prstClr val="black">
                        <a:alpha val="15000"/>
                      </a:prstClr>
                    </a:outerShdw>
                  </a:effectLst>
                </a:rPr>
                <a:t>expand my perspectives </a:t>
              </a:r>
              <a:r>
                <a:rPr lang="en-US" sz="2300" b="1" spc="60" dirty="0">
                  <a:solidFill>
                    <a:schemeClr val="bg1"/>
                  </a:solidFill>
                  <a:effectLst>
                    <a:outerShdw blurRad="50800" dist="25400" dir="5400000" algn="t" rotWithShape="0">
                      <a:prstClr val="black">
                        <a:alpha val="15000"/>
                      </a:prstClr>
                    </a:outerShdw>
                  </a:effectLst>
                </a:rPr>
                <a:t>and </a:t>
              </a:r>
              <a:r>
                <a:rPr lang="en-US" sz="2300" b="1" u="sng" spc="60" dirty="0">
                  <a:solidFill>
                    <a:schemeClr val="bg1"/>
                  </a:solidFill>
                  <a:effectLst>
                    <a:outerShdw blurRad="50800" dist="25400" dir="5400000" algn="t" rotWithShape="0">
                      <a:prstClr val="black">
                        <a:alpha val="15000"/>
                      </a:prstClr>
                    </a:outerShdw>
                  </a:effectLst>
                </a:rPr>
                <a:t>horizons</a:t>
              </a:r>
              <a:endParaRPr lang="en-US" sz="2300" b="1" u="sng" dirty="0">
                <a:solidFill>
                  <a:schemeClr val="bg1"/>
                </a:solidFill>
                <a:effectLst>
                  <a:outerShdw blurRad="50800" dist="25400" dir="5400000" algn="t" rotWithShape="0">
                    <a:prstClr val="black">
                      <a:alpha val="15000"/>
                    </a:prstClr>
                  </a:outerShdw>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Announcements</a:t>
            </a:r>
            <a:endParaRPr lang="en-US" sz="3200" dirty="0">
              <a:solidFill>
                <a:prstClr val="white"/>
              </a:solidFill>
            </a:endParaRPr>
          </a:p>
        </p:txBody>
      </p:sp>
      <p:sp>
        <p:nvSpPr>
          <p:cNvPr id="3" name="TextBox 2"/>
          <p:cNvSpPr txBox="1"/>
          <p:nvPr/>
        </p:nvSpPr>
        <p:spPr>
          <a:xfrm>
            <a:off x="1523999" y="1409700"/>
            <a:ext cx="7391401" cy="4038600"/>
          </a:xfrm>
          <a:prstGeom prst="rect">
            <a:avLst/>
          </a:prstGeom>
          <a:noFill/>
        </p:spPr>
        <p:txBody>
          <a:bodyPr wrap="square" rtlCol="0">
            <a:normAutofit fontScale="92500" lnSpcReduction="10000"/>
          </a:bodyPr>
          <a:lstStyle/>
          <a:p>
            <a:pPr marL="457200" indent="-457200">
              <a:buFont typeface="Arial" pitchFamily="34" charset="0"/>
              <a:buChar char="•"/>
            </a:pPr>
            <a:r>
              <a:rPr lang="en-US" sz="2800" b="1" dirty="0" smtClean="0">
                <a:solidFill>
                  <a:prstClr val="black">
                    <a:lumMod val="50000"/>
                    <a:lumOff val="50000"/>
                  </a:prstClr>
                </a:solidFill>
              </a:rPr>
              <a:t>Signing in to class:</a:t>
            </a:r>
          </a:p>
          <a:p>
            <a:pPr marL="914400" lvl="1" indent="-457200">
              <a:buFont typeface="Arial" pitchFamily="34" charset="0"/>
              <a:buChar char="•"/>
            </a:pPr>
            <a:r>
              <a:rPr lang="en-US" sz="2800" b="1" dirty="0" smtClean="0">
                <a:solidFill>
                  <a:prstClr val="black">
                    <a:lumMod val="50000"/>
                    <a:lumOff val="50000"/>
                  </a:prstClr>
                </a:solidFill>
              </a:rPr>
              <a:t>Last name then first name</a:t>
            </a:r>
          </a:p>
          <a:p>
            <a:pPr marL="457200" indent="-457200">
              <a:buFont typeface="Arial" pitchFamily="34" charset="0"/>
              <a:buChar char="•"/>
            </a:pPr>
            <a:endParaRPr lang="en-US" sz="2800" b="1" dirty="0">
              <a:solidFill>
                <a:prstClr val="black">
                  <a:lumMod val="50000"/>
                  <a:lumOff val="50000"/>
                </a:prstClr>
              </a:solidFill>
            </a:endParaRPr>
          </a:p>
          <a:p>
            <a:pPr marL="457200" indent="-457200">
              <a:buFont typeface="Arial" pitchFamily="34" charset="0"/>
              <a:buChar char="•"/>
            </a:pPr>
            <a:r>
              <a:rPr lang="en-US" sz="2800" b="1" dirty="0" smtClean="0">
                <a:solidFill>
                  <a:prstClr val="black">
                    <a:lumMod val="50000"/>
                    <a:lumOff val="50000"/>
                  </a:prstClr>
                </a:solidFill>
              </a:rPr>
              <a:t>Saving Assignments</a:t>
            </a:r>
          </a:p>
          <a:p>
            <a:pPr marL="914400" lvl="1" indent="-457200">
              <a:buFont typeface="Arial" pitchFamily="34" charset="0"/>
              <a:buChar char="•"/>
            </a:pPr>
            <a:r>
              <a:rPr lang="en-US" sz="2800" b="1" dirty="0" smtClean="0">
                <a:solidFill>
                  <a:prstClr val="black">
                    <a:lumMod val="50000"/>
                    <a:lumOff val="50000"/>
                  </a:prstClr>
                </a:solidFill>
              </a:rPr>
              <a:t>Last name, first name, assignment name</a:t>
            </a:r>
          </a:p>
          <a:p>
            <a:pPr marL="457200" indent="-457200">
              <a:buFont typeface="Arial" pitchFamily="34" charset="0"/>
              <a:buChar char="•"/>
            </a:pPr>
            <a:endParaRPr lang="en-US" sz="2800" b="1" dirty="0">
              <a:solidFill>
                <a:prstClr val="black">
                  <a:lumMod val="50000"/>
                  <a:lumOff val="50000"/>
                </a:prstClr>
              </a:solidFill>
            </a:endParaRPr>
          </a:p>
          <a:p>
            <a:pPr marL="457200" indent="-457200">
              <a:buFont typeface="Arial" pitchFamily="34" charset="0"/>
              <a:buChar char="•"/>
            </a:pPr>
            <a:r>
              <a:rPr lang="en-US" sz="2800" b="1" dirty="0" smtClean="0">
                <a:solidFill>
                  <a:prstClr val="black">
                    <a:lumMod val="50000"/>
                    <a:lumOff val="50000"/>
                  </a:prstClr>
                </a:solidFill>
              </a:rPr>
              <a:t>I should have access to your English folder in your Google Drive.  </a:t>
            </a:r>
          </a:p>
          <a:p>
            <a:pPr marL="914400" lvl="1" indent="-457200">
              <a:buFont typeface="Arial" pitchFamily="34" charset="0"/>
              <a:buChar char="•"/>
            </a:pPr>
            <a:r>
              <a:rPr lang="en-US" sz="2800" b="1" dirty="0" smtClean="0">
                <a:solidFill>
                  <a:prstClr val="black">
                    <a:lumMod val="50000"/>
                    <a:lumOff val="50000"/>
                  </a:prstClr>
                </a:solidFill>
              </a:rPr>
              <a:t>If you have not done that, you need to do that TODAY</a:t>
            </a:r>
            <a:endParaRPr lang="en-US" sz="1900" dirty="0" smtClean="0">
              <a:solidFill>
                <a:srgbClr val="2C99FC"/>
              </a:solidFill>
            </a:endParaRPr>
          </a:p>
          <a:p>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352800"/>
            <a:ext cx="7315200" cy="1676400"/>
          </a:xfrm>
          <a:prstGeom prst="rect">
            <a:avLst/>
          </a:prstGeom>
          <a:noFill/>
          <a:ln>
            <a:noFill/>
          </a:ln>
        </p:spPr>
        <p:txBody>
          <a:bodyPr vert="horz" lIns="91440" tIns="45720" rIns="91440" bIns="45720" rtlCol="0" anchor="ctr">
            <a:normAutofit fontScale="55000" lnSpcReduction="2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Writers will create engaging narratives to share a personal experience or perspective of the world</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6576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5600" b="1" dirty="0" smtClean="0">
                <a:solidFill>
                  <a:schemeClr val="bg1"/>
                </a:solidFill>
                <a:latin typeface="Arial" pitchFamily="34" charset="0"/>
                <a:cs typeface="Arial" pitchFamily="34" charset="0"/>
              </a:rPr>
              <a:t>Learning Targets</a:t>
            </a:r>
            <a:endParaRPr lang="en-US" sz="56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r>
              <a:rPr lang="en-US" sz="2400" dirty="0" smtClean="0">
                <a:solidFill>
                  <a:prstClr val="black">
                    <a:lumMod val="50000"/>
                    <a:lumOff val="50000"/>
                  </a:prstClr>
                </a:solidFill>
              </a:rPr>
              <a:t>Writing:</a:t>
            </a:r>
            <a:endParaRPr lang="en-US" sz="2400" dirty="0">
              <a:solidFill>
                <a:prstClr val="black">
                  <a:lumMod val="50000"/>
                  <a:lumOff val="50000"/>
                </a:prstClr>
              </a:solidFill>
            </a:endParaRPr>
          </a:p>
        </p:txBody>
      </p:sp>
      <p:sp>
        <p:nvSpPr>
          <p:cNvPr id="7" name="Title 6"/>
          <p:cNvSpPr>
            <a:spLocks noGrp="1"/>
          </p:cNvSpPr>
          <p:nvPr>
            <p:ph type="title"/>
          </p:nvPr>
        </p:nvSpPr>
        <p:spPr>
          <a:xfrm>
            <a:off x="1219200" y="2669865"/>
            <a:ext cx="7543800" cy="1200329"/>
          </a:xfrm>
        </p:spPr>
        <p:txBody>
          <a:bodyPr wrap="square" tIns="0" bIns="0" anchor="t" anchorCtr="0">
            <a:normAutofit fontScale="90000"/>
          </a:bodyPr>
          <a:lstStyle/>
          <a:p>
            <a:r>
              <a:rPr lang="en-US" sz="7800" b="1" dirty="0" smtClean="0">
                <a:solidFill>
                  <a:prstClr val="black">
                    <a:lumMod val="85000"/>
                    <a:lumOff val="15000"/>
                  </a:prstClr>
                </a:solidFill>
                <a:latin typeface="+mn-lt"/>
              </a:rPr>
              <a:t>15 Minute Timed Writing</a:t>
            </a:r>
            <a:endParaRPr lang="en-US" sz="78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81000" y="1219200"/>
            <a:ext cx="8229600" cy="1981200"/>
          </a:xfrm>
          <a:prstGeom prst="rect">
            <a:avLst/>
          </a:prstGeom>
        </p:spPr>
        <p:txBody>
          <a:bodyPr>
            <a:normAutofit fontScale="85000" lnSpcReduction="10000"/>
          </a:bodyPr>
          <a:lstStyle>
            <a:extLst/>
          </a:lstStyle>
          <a:p>
            <a:pPr marL="342900" indent="-342900">
              <a:lnSpc>
                <a:spcPct val="114000"/>
              </a:lnSpc>
              <a:spcBef>
                <a:spcPct val="20000"/>
              </a:spcBef>
              <a:buFont typeface="Arial"/>
              <a:buChar char="•"/>
              <a:defRPr/>
            </a:pPr>
            <a:r>
              <a:rPr lang="en-US" sz="2200" dirty="0" smtClean="0">
                <a:solidFill>
                  <a:prstClr val="black">
                    <a:lumMod val="85000"/>
                    <a:lumOff val="15000"/>
                  </a:prstClr>
                </a:solidFill>
              </a:rPr>
              <a:t>Open A New Blank Word Document</a:t>
            </a:r>
          </a:p>
          <a:p>
            <a:pPr marL="342900" indent="-342900">
              <a:lnSpc>
                <a:spcPct val="114000"/>
              </a:lnSpc>
              <a:spcBef>
                <a:spcPct val="20000"/>
              </a:spcBef>
              <a:buFont typeface="Arial"/>
              <a:buChar char="•"/>
              <a:defRPr/>
            </a:pPr>
            <a:r>
              <a:rPr lang="en-US" sz="2200" dirty="0" smtClean="0">
                <a:solidFill>
                  <a:prstClr val="black">
                    <a:lumMod val="85000"/>
                    <a:lumOff val="15000"/>
                  </a:prstClr>
                </a:solidFill>
              </a:rPr>
              <a:t>Put your Name at the top</a:t>
            </a:r>
          </a:p>
          <a:p>
            <a:pPr marL="342900" indent="-342900">
              <a:lnSpc>
                <a:spcPct val="114000"/>
              </a:lnSpc>
              <a:spcBef>
                <a:spcPct val="20000"/>
              </a:spcBef>
              <a:buFont typeface="Arial"/>
              <a:buChar char="•"/>
              <a:defRPr/>
            </a:pPr>
            <a:r>
              <a:rPr lang="en-US" sz="2200" dirty="0" smtClean="0">
                <a:solidFill>
                  <a:prstClr val="black">
                    <a:lumMod val="85000"/>
                    <a:lumOff val="15000"/>
                  </a:prstClr>
                </a:solidFill>
              </a:rPr>
              <a:t>Put The Tittle: Timed Writing 1 next</a:t>
            </a:r>
          </a:p>
          <a:p>
            <a:pPr marL="342900" indent="-342900">
              <a:lnSpc>
                <a:spcPct val="114000"/>
              </a:lnSpc>
              <a:spcBef>
                <a:spcPct val="20000"/>
              </a:spcBef>
              <a:buFont typeface="Arial"/>
              <a:buChar char="•"/>
              <a:defRPr/>
            </a:pPr>
            <a:r>
              <a:rPr lang="en-US" sz="2200" dirty="0" smtClean="0">
                <a:solidFill>
                  <a:prstClr val="black">
                    <a:lumMod val="85000"/>
                    <a:lumOff val="15000"/>
                  </a:prstClr>
                </a:solidFill>
              </a:rPr>
              <a:t>Put The Date (September 11, 2013) last</a:t>
            </a:r>
          </a:p>
          <a:p>
            <a:pPr marL="342900" indent="-342900">
              <a:lnSpc>
                <a:spcPct val="114000"/>
              </a:lnSpc>
              <a:spcBef>
                <a:spcPct val="20000"/>
              </a:spcBef>
              <a:buFont typeface="Arial"/>
              <a:buChar char="•"/>
              <a:defRPr/>
            </a:pPr>
            <a:r>
              <a:rPr lang="en-US" sz="2200" dirty="0" smtClean="0">
                <a:solidFill>
                  <a:prstClr val="black">
                    <a:lumMod val="85000"/>
                    <a:lumOff val="15000"/>
                  </a:prstClr>
                </a:solidFill>
              </a:rPr>
              <a:t>Save to your Google Drive in your SHARED English Folder as “Timed Writing 1”</a:t>
            </a:r>
          </a:p>
          <a:p>
            <a:pPr marL="342900" indent="-342900">
              <a:spcBef>
                <a:spcPct val="20000"/>
              </a:spcBef>
              <a:buFont typeface="Arial" pitchFamily="34" charset="0"/>
              <a:buChar char="•"/>
              <a:defRPr/>
            </a:pPr>
            <a:endParaRPr lang="en-US" sz="2200" dirty="0">
              <a:solidFill>
                <a:prstClr val="black"/>
              </a:solidFill>
            </a:endParaRPr>
          </a:p>
        </p:txBody>
      </p:sp>
      <p:sp>
        <p:nvSpPr>
          <p:cNvPr id="4" name="TextBox 3"/>
          <p:cNvSpPr txBox="1"/>
          <p:nvPr>
            <p:custDataLst>
              <p:tags r:id="rId2"/>
            </p:custDataLst>
          </p:nvPr>
        </p:nvSpPr>
        <p:spPr>
          <a:xfrm>
            <a:off x="152400" y="3048000"/>
            <a:ext cx="8001000" cy="769441"/>
          </a:xfrm>
          <a:prstGeom prst="rect">
            <a:avLst/>
          </a:prstGeom>
          <a:noFill/>
        </p:spPr>
        <p:txBody>
          <a:bodyPr wrap="square" rtlCol="0">
            <a:normAutofit/>
          </a:bodyPr>
          <a:lstStyle/>
          <a:p>
            <a:r>
              <a:rPr lang="en-US" sz="2200" b="1" dirty="0" smtClean="0">
                <a:solidFill>
                  <a:prstClr val="black">
                    <a:lumMod val="85000"/>
                    <a:lumOff val="15000"/>
                  </a:prstClr>
                </a:solidFill>
              </a:rPr>
              <a:t>You have 15 Minutes to Free Write on the Prompt below</a:t>
            </a:r>
            <a:endParaRPr lang="en-US" sz="2200" b="1" dirty="0">
              <a:solidFill>
                <a:prstClr val="black">
                  <a:lumMod val="85000"/>
                  <a:lumOff val="15000"/>
                </a:prstClr>
              </a:solidFill>
            </a:endParaRPr>
          </a:p>
        </p:txBody>
      </p:sp>
      <p:sp>
        <p:nvSpPr>
          <p:cNvPr id="19" name="Title 18"/>
          <p:cNvSpPr>
            <a:spLocks noGrp="1"/>
          </p:cNvSpPr>
          <p:nvPr>
            <p:ph type="title"/>
          </p:nvPr>
        </p:nvSpPr>
        <p:spPr>
          <a:xfrm>
            <a:off x="445911" y="76200"/>
            <a:ext cx="8229600" cy="1143000"/>
          </a:xfrm>
        </p:spPr>
        <p:txBody>
          <a:bodyPr>
            <a:normAutofit fontScale="90000"/>
          </a:bodyPr>
          <a:lstStyle/>
          <a:p>
            <a:pPr lvl="0">
              <a:spcBef>
                <a:spcPts val="0"/>
              </a:spcBef>
            </a:pPr>
            <a:r>
              <a:rPr lang="en-US" b="1" dirty="0" smtClean="0">
                <a:solidFill>
                  <a:prstClr val="black">
                    <a:lumMod val="85000"/>
                    <a:lumOff val="15000"/>
                  </a:prstClr>
                </a:solidFill>
                <a:ea typeface="+mn-ea"/>
                <a:cs typeface="+mn-cs"/>
              </a:rPr>
              <a:t>Timed Writing Prompt &amp; Procedures</a:t>
            </a:r>
            <a:endParaRPr lang="en-US" dirty="0"/>
          </a:p>
        </p:txBody>
      </p:sp>
      <p:pic>
        <p:nvPicPr>
          <p:cNvPr id="2" name="Picture 1" descr="Screen shot 2013-09-11 at 9.34.4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5200"/>
            <a:ext cx="9144000"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23467" y="1524000"/>
            <a:ext cx="8297066" cy="4295785"/>
            <a:chOff x="443392" y="1523999"/>
            <a:chExt cx="8297066" cy="4295785"/>
          </a:xfrm>
        </p:grpSpPr>
        <p:sp>
          <p:nvSpPr>
            <p:cNvPr id="5" name="TextBox 4"/>
            <p:cNvSpPr txBox="1"/>
            <p:nvPr/>
          </p:nvSpPr>
          <p:spPr>
            <a:xfrm rot="16200000">
              <a:off x="6259492" y="3338819"/>
              <a:ext cx="4038601" cy="923330"/>
            </a:xfrm>
            <a:prstGeom prst="rect">
              <a:avLst/>
            </a:prstGeom>
          </p:spPr>
          <p:style>
            <a:lnRef idx="3">
              <a:schemeClr val="lt1"/>
            </a:lnRef>
            <a:fillRef idx="1">
              <a:schemeClr val="dk1"/>
            </a:fillRef>
            <a:effectRef idx="1">
              <a:schemeClr val="dk1"/>
            </a:effectRef>
            <a:fontRef idx="minor">
              <a:schemeClr val="lt1"/>
            </a:fontRef>
          </p:style>
          <p:txBody>
            <a:bodyPr wrap="square" rtlCol="0" anchor="ctr">
              <a:spAutoFit/>
            </a:bodyPr>
            <a:lstStyle/>
            <a:p>
              <a:endPar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Harry Potter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Series Bloomsbury Edition</a:t>
              </a:r>
            </a:p>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rot="16200000">
              <a:off x="-985997" y="4002008"/>
              <a:ext cx="322810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Perks of Being a Wallflower</a:t>
              </a:r>
              <a:endPar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rot="16200000">
              <a:off x="-358536" y="4244461"/>
              <a:ext cx="274320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Hunger Games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Series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rot="16200000">
              <a:off x="806133" y="5039798"/>
              <a:ext cx="115252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Divergent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rot="16200000">
              <a:off x="1151853" y="5039798"/>
              <a:ext cx="115252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Insurgent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rot="16200000">
              <a:off x="1521185" y="5039799"/>
              <a:ext cx="115252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Allegiant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rot="16200000">
              <a:off x="1276154" y="4434961"/>
              <a:ext cx="2381254" cy="369332"/>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Riverside Shakespeare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11"/>
            <p:cNvSpPr txBox="1"/>
            <p:nvPr/>
          </p:nvSpPr>
          <p:spPr>
            <a:xfrm rot="16200000">
              <a:off x="1646842" y="4425435"/>
              <a:ext cx="238125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Beowulf </a:t>
              </a:r>
              <a:r>
                <a:rPr lang="en-US" sz="1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(Heaney translation)</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xtBox 12"/>
            <p:cNvSpPr txBox="1"/>
            <p:nvPr/>
          </p:nvSpPr>
          <p:spPr>
            <a:xfrm rot="16200000">
              <a:off x="2601963" y="5011223"/>
              <a:ext cx="1209678" cy="369332"/>
            </a:xfrm>
            <a:prstGeom prst="rect">
              <a:avLst/>
            </a:prstGeom>
            <a:solidFill>
              <a:srgbClr val="7030A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Chopsticks</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rot="16200000">
              <a:off x="2896735" y="4968360"/>
              <a:ext cx="1314453" cy="369332"/>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Pyongyang</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extBox 14"/>
            <p:cNvSpPr txBox="1"/>
            <p:nvPr/>
          </p:nvSpPr>
          <p:spPr>
            <a:xfrm rot="16200000">
              <a:off x="3075637" y="4734997"/>
              <a:ext cx="1762128" cy="369332"/>
            </a:xfrm>
            <a:prstGeom prst="rect">
              <a:avLst/>
            </a:prstGeom>
            <a:solidFill>
              <a:schemeClr val="accent1">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Fahrenheit 451</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TextBox 15"/>
            <p:cNvSpPr txBox="1"/>
            <p:nvPr/>
          </p:nvSpPr>
          <p:spPr>
            <a:xfrm rot="16200000">
              <a:off x="3511863" y="4816179"/>
              <a:ext cx="1628343"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Twilight Series</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TextBox 16"/>
            <p:cNvSpPr txBox="1"/>
            <p:nvPr/>
          </p:nvSpPr>
          <p:spPr>
            <a:xfrm rot="16200000">
              <a:off x="4117336" y="5046942"/>
              <a:ext cx="116681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Persepolis </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TextBox 17"/>
            <p:cNvSpPr txBox="1"/>
            <p:nvPr/>
          </p:nvSpPr>
          <p:spPr>
            <a:xfrm rot="16200000">
              <a:off x="4448568" y="5008842"/>
              <a:ext cx="1243018" cy="369332"/>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i="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Maus</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 &amp; II</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TextBox 18"/>
            <p:cNvSpPr txBox="1"/>
            <p:nvPr/>
          </p:nvSpPr>
          <p:spPr>
            <a:xfrm rot="16200000">
              <a:off x="3293905" y="3500230"/>
              <a:ext cx="4291016"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Absolutely True Diary of a Part-Time Indian</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TextBox 19"/>
            <p:cNvSpPr txBox="1"/>
            <p:nvPr/>
          </p:nvSpPr>
          <p:spPr>
            <a:xfrm rot="16200000">
              <a:off x="5192528" y="5011223"/>
              <a:ext cx="1238255" cy="369332"/>
            </a:xfrm>
            <a:prstGeom prst="rect">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Columbine</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20"/>
            <p:cNvSpPr txBox="1"/>
            <p:nvPr/>
          </p:nvSpPr>
          <p:spPr>
            <a:xfrm rot="16200000">
              <a:off x="4195251" y="3690729"/>
              <a:ext cx="3910014"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Not-So-Star-Spangled Life of </a:t>
              </a:r>
              <a:r>
                <a:rPr lang="en-U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Sunita</a:t>
              </a: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Sen</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TextBox 21"/>
            <p:cNvSpPr txBox="1"/>
            <p:nvPr/>
          </p:nvSpPr>
          <p:spPr>
            <a:xfrm rot="16200000">
              <a:off x="5529077" y="4650462"/>
              <a:ext cx="1950247" cy="369332"/>
            </a:xfrm>
            <a:prstGeom prst="rect">
              <a:avLst/>
            </a:prstGeom>
            <a:solidFill>
              <a:srgbClr val="FFFF00"/>
            </a:solid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Pretty Little Liars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TextBox 22"/>
            <p:cNvSpPr txBox="1"/>
            <p:nvPr/>
          </p:nvSpPr>
          <p:spPr>
            <a:xfrm rot="16200000">
              <a:off x="6572565" y="4939785"/>
              <a:ext cx="1381124" cy="369332"/>
            </a:xfrm>
            <a:prstGeom prst="rect">
              <a:avLst/>
            </a:prstGeom>
            <a:solidFill>
              <a:schemeClr val="bg1">
                <a:lumMod val="6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Shining</a:t>
              </a: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rot="16200000">
              <a:off x="6350869" y="5082660"/>
              <a:ext cx="108585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Flawless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TextBox 24"/>
            <p:cNvSpPr txBox="1"/>
            <p:nvPr/>
          </p:nvSpPr>
          <p:spPr>
            <a:xfrm rot="16200000">
              <a:off x="7056195" y="5049323"/>
              <a:ext cx="115252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Matched</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pic>
        <p:nvPicPr>
          <p:cNvPr id="27" name="Picture 2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4235" y="4873229"/>
            <a:ext cx="649763" cy="1012033"/>
          </a:xfrm>
          <a:prstGeom prst="rect">
            <a:avLst/>
          </a:prstGeom>
        </p:spPr>
      </p:pic>
      <p:pic>
        <p:nvPicPr>
          <p:cNvPr id="28" name="Picture 2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flipH="1">
            <a:off x="8720533" y="4798222"/>
            <a:ext cx="649763" cy="1012033"/>
          </a:xfrm>
          <a:prstGeom prst="rect">
            <a:avLst/>
          </a:prstGeom>
        </p:spPr>
      </p:pic>
    </p:spTree>
    <p:extLst>
      <p:ext uri="{BB962C8B-B14F-4D97-AF65-F5344CB8AC3E}">
        <p14:creationId xmlns:p14="http://schemas.microsoft.com/office/powerpoint/2010/main" val="280680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715000" y="838200"/>
            <a:ext cx="3062338" cy="4636911"/>
          </a:xfrm>
        </p:spPr>
        <p:txBody>
          <a:bodyPr/>
          <a:lstStyle/>
          <a:p>
            <a:pPr lvl="0">
              <a:spcBef>
                <a:spcPts val="0"/>
              </a:spcBef>
            </a:pPr>
            <a:r>
              <a:rPr lang="en-US" sz="4800" dirty="0" smtClean="0">
                <a:solidFill>
                  <a:prstClr val="white"/>
                </a:solidFill>
              </a:rPr>
              <a:t>Brain Break</a:t>
            </a:r>
            <a:endParaRPr lang="en-US" sz="4800" dirty="0">
              <a:solidFill>
                <a:prstClr val="white"/>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124200"/>
            <a:ext cx="7086600" cy="1447800"/>
          </a:xfrm>
        </p:spPr>
        <p:txBody>
          <a:bodyPr>
            <a:normAutofit fontScale="90000"/>
          </a:bodyPr>
          <a:lstStyle/>
          <a:p>
            <a:pPr lvl="0">
              <a:spcBef>
                <a:spcPts val="0"/>
              </a:spcBef>
            </a:pPr>
            <a:r>
              <a:rPr lang="en-US" sz="4400" b="1" spc="70" dirty="0" smtClean="0">
                <a:solidFill>
                  <a:prstClr val="white"/>
                </a:solidFill>
              </a:rPr>
              <a:t>Post From the Past </a:t>
            </a:r>
            <a:br>
              <a:rPr lang="en-US" sz="4400" b="1" spc="70" dirty="0" smtClean="0">
                <a:solidFill>
                  <a:prstClr val="white"/>
                </a:solidFill>
              </a:rPr>
            </a:br>
            <a:r>
              <a:rPr lang="en-US" sz="4400" b="1" spc="70" dirty="0" smtClean="0">
                <a:solidFill>
                  <a:prstClr val="white"/>
                </a:solidFill>
              </a:rPr>
              <a:t>Due Monday, September 16th</a:t>
            </a:r>
            <a:r>
              <a:rPr lang="en-US" sz="2000" dirty="0">
                <a:solidFill>
                  <a:prstClr val="white"/>
                </a:solidFill>
              </a:rPr>
              <a:t/>
            </a:r>
            <a:br>
              <a:rPr lang="en-US" sz="2000" dirty="0">
                <a:solidFill>
                  <a:prstClr val="white"/>
                </a:solidFill>
              </a:rPr>
            </a:br>
            <a:endParaRPr lang="en-US" dirty="0"/>
          </a:p>
        </p:txBody>
      </p:sp>
      <p:sp>
        <p:nvSpPr>
          <p:cNvPr id="4" name="TextBox 3"/>
          <p:cNvSpPr txBox="1"/>
          <p:nvPr/>
        </p:nvSpPr>
        <p:spPr>
          <a:xfrm>
            <a:off x="1828800" y="4572000"/>
            <a:ext cx="5274528" cy="369332"/>
          </a:xfrm>
          <a:prstGeom prst="rect">
            <a:avLst/>
          </a:prstGeom>
          <a:noFill/>
        </p:spPr>
        <p:txBody>
          <a:bodyPr wrap="square" rtlCol="0">
            <a:normAutofit/>
          </a:bodyPr>
          <a:lstStyle/>
          <a:p>
            <a:pPr algn="r"/>
            <a:r>
              <a:rPr lang="en-US" dirty="0" smtClean="0">
                <a:solidFill>
                  <a:prstClr val="white"/>
                </a:solidFill>
              </a:rPr>
              <a:t>Narrative Writing Assessment 1</a:t>
            </a:r>
            <a:endParaRPr lang="en-US" dirty="0">
              <a:solidFill>
                <a:prstClr val="white"/>
              </a:solidFill>
            </a:endParaRPr>
          </a:p>
        </p:txBody>
      </p:sp>
      <p:sp>
        <p:nvSpPr>
          <p:cNvPr id="6" name="Title 3"/>
          <p:cNvSpPr txBox="1">
            <a:spLocks/>
          </p:cNvSpPr>
          <p:nvPr/>
        </p:nvSpPr>
        <p:spPr>
          <a:xfrm>
            <a:off x="152400" y="-33867"/>
            <a:ext cx="8991600" cy="1100667"/>
          </a:xfrm>
          <a:prstGeom prst="rect">
            <a:avLst/>
          </a:prstGeom>
          <a:noFill/>
          <a:ln>
            <a:noFill/>
          </a:ln>
        </p:spPr>
        <p:txBody>
          <a:bodyPr vert="horz" lIns="91440" tIns="45720" rIns="91440" bIns="45720" rtlCol="0" anchor="ctr">
            <a:normAutofit fontScale="40000" lnSpcReduction="2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4400" dirty="0" smtClean="0">
                <a:solidFill>
                  <a:srgbClr val="92D050"/>
                </a:solidFill>
              </a:rPr>
              <a:t>Learning Target: </a:t>
            </a:r>
            <a:r>
              <a:rPr lang="en-US" sz="5600" b="1" dirty="0" smtClean="0">
                <a:solidFill>
                  <a:srgbClr val="92D050"/>
                </a:solidFill>
                <a:latin typeface="Arial" pitchFamily="34" charset="0"/>
                <a:cs typeface="Arial" pitchFamily="34" charset="0"/>
              </a:rPr>
              <a:t>Writers will create engaging narratives to share a personal experience or perspective of the world</a:t>
            </a:r>
            <a:endParaRPr lang="en-US" sz="5600" b="1" dirty="0">
              <a:solidFill>
                <a:srgbClr val="92D05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5.xml><?xml version="1.0" encoding="utf-8"?>
<p:tagLst xmlns:a="http://schemas.openxmlformats.org/drawingml/2006/main" xmlns:r="http://schemas.openxmlformats.org/officeDocument/2006/relationships" xmlns:p="http://schemas.openxmlformats.org/presentationml/2006/main">
  <p:tag name="DVSHAPEID" val="1zR10xIjSp9ydXfZCEUpfr"/>
</p:tagLst>
</file>

<file path=ppt/theme/theme1.xml><?xml version="1.0" encoding="utf-8"?>
<a:theme xmlns:a="http://schemas.openxmlformats.org/drawingml/2006/main" name="TC01674551999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TC016745519991</Template>
  <TotalTime>0</TotalTime>
  <Words>697</Words>
  <Application>Microsoft Office PowerPoint</Application>
  <PresentationFormat>On-screen Show (4:3)</PresentationFormat>
  <Paragraphs>98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TC016745519991</vt:lpstr>
      <vt:lpstr>Introducing Post From The Past</vt:lpstr>
      <vt:lpstr>PowerPoint Presentation</vt:lpstr>
      <vt:lpstr>PowerPoint Presentation</vt:lpstr>
      <vt:lpstr>PowerPoint Presentation</vt:lpstr>
      <vt:lpstr>15 Minute Timed Writing</vt:lpstr>
      <vt:lpstr>Timed Writing Prompt &amp; Procedures</vt:lpstr>
      <vt:lpstr>PowerPoint Presentation</vt:lpstr>
      <vt:lpstr>PowerPoint Presentation</vt:lpstr>
      <vt:lpstr>Post From the Past  Due Monday, September 16th </vt:lpstr>
      <vt:lpstr>PowerPoint Presentation</vt:lpstr>
      <vt:lpstr>PowerPoint Presentation</vt:lpstr>
      <vt:lpstr>PowerPoint Presentation</vt:lpstr>
      <vt:lpstr>Scale 9: Experience/Event Narrative Writing </vt:lpstr>
      <vt:lpstr>Scale 9: Experience/Event Narrative Writing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2013-09-11T14:24:09Z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